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4486A42-6539-4351-8F99-1A5E05C183E6}" type="datetimeFigureOut">
              <a:rPr lang="en-US" smtClean="0"/>
              <a:t>5/29/2013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2FEE85E-6706-4A2F-B171-5A1620638A39}" type="slidenum">
              <a:rPr lang="en-US" smtClean="0"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and Relativity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Rossi-Hall Experiment</a:t>
            </a:r>
            <a:br>
              <a:rPr lang="en-US" dirty="0" smtClean="0"/>
            </a:br>
            <a:r>
              <a:rPr lang="en-US" dirty="0" smtClean="0"/>
              <a:t>1941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Time Dilation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muon’s</a:t>
            </a:r>
            <a:r>
              <a:rPr lang="en-US" dirty="0" smtClean="0"/>
              <a:t> half-life is </a:t>
            </a:r>
            <a:r>
              <a:rPr lang="en-US" dirty="0" smtClean="0"/>
              <a:t>1.56</a:t>
            </a:r>
            <a:r>
              <a:rPr lang="el-GR" dirty="0" smtClean="0"/>
              <a:t>μ</a:t>
            </a:r>
            <a:r>
              <a:rPr lang="en-US" dirty="0" smtClean="0"/>
              <a:t>s.  This is a value found </a:t>
            </a:r>
            <a:r>
              <a:rPr lang="en-US" dirty="0" smtClean="0"/>
              <a:t>in the lab, while the </a:t>
            </a:r>
            <a:r>
              <a:rPr lang="en-US" dirty="0" err="1" smtClean="0"/>
              <a:t>muon</a:t>
            </a:r>
            <a:r>
              <a:rPr lang="en-US" dirty="0" smtClean="0"/>
              <a:t> is at </a:t>
            </a:r>
            <a:r>
              <a:rPr lang="en-US" dirty="0" smtClean="0"/>
              <a:t>rest.</a:t>
            </a:r>
          </a:p>
          <a:p>
            <a:endParaRPr lang="en-US" dirty="0" smtClean="0"/>
          </a:p>
          <a:p>
            <a:r>
              <a:rPr lang="en-US" dirty="0" smtClean="0"/>
              <a:t>When the </a:t>
            </a:r>
            <a:r>
              <a:rPr lang="en-US" dirty="0" err="1" smtClean="0"/>
              <a:t>muon</a:t>
            </a:r>
            <a:r>
              <a:rPr lang="en-US" dirty="0" smtClean="0"/>
              <a:t> is falling to Earth at </a:t>
            </a:r>
            <a:r>
              <a:rPr lang="en-US" dirty="0" err="1" smtClean="0"/>
              <a:t>0.995c</a:t>
            </a:r>
            <a:r>
              <a:rPr lang="en-US" dirty="0" smtClean="0"/>
              <a:t>, it appears to live longer from our perspective.</a:t>
            </a:r>
          </a:p>
          <a:p>
            <a:endParaRPr lang="en-US" dirty="0" smtClean="0"/>
          </a:p>
          <a:p>
            <a:r>
              <a:rPr lang="en-US" dirty="0" smtClean="0"/>
              <a:t>At this speed, </a:t>
            </a:r>
            <a:r>
              <a:rPr lang="el-GR" dirty="0" smtClean="0"/>
              <a:t>γ</a:t>
            </a:r>
            <a:r>
              <a:rPr lang="en-US" dirty="0" smtClean="0"/>
              <a:t> = 10.0</a:t>
            </a:r>
            <a:endParaRPr lang="en-US" baseline="-25000" dirty="0" smtClean="0"/>
          </a:p>
          <a:p>
            <a:r>
              <a:rPr lang="en-US" dirty="0" smtClean="0"/>
              <a:t>t’ = </a:t>
            </a:r>
            <a:r>
              <a:rPr lang="el-GR" dirty="0" smtClean="0"/>
              <a:t>γ</a:t>
            </a:r>
            <a:r>
              <a:rPr lang="en-US" dirty="0" smtClean="0"/>
              <a:t>t</a:t>
            </a:r>
            <a:r>
              <a:rPr lang="en-US" baseline="-25000" dirty="0" smtClean="0"/>
              <a:t>o</a:t>
            </a:r>
          </a:p>
          <a:p>
            <a:r>
              <a:rPr lang="en-US" dirty="0" smtClean="0"/>
              <a:t>t’ = 10(1.56) = 15.6</a:t>
            </a:r>
            <a:r>
              <a:rPr lang="el-GR" dirty="0" smtClean="0"/>
              <a:t> μ</a:t>
            </a:r>
            <a:r>
              <a:rPr lang="en-US" dirty="0" smtClean="0"/>
              <a:t>s</a:t>
            </a:r>
          </a:p>
          <a:p>
            <a:pPr>
              <a:buNone/>
            </a:pPr>
            <a:endParaRPr lang="en-US" baseline="-250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many will make it to the bottom now?</a:t>
            </a:r>
          </a:p>
          <a:p>
            <a:r>
              <a:rPr lang="en-US" dirty="0" smtClean="0"/>
              <a:t>N = N</a:t>
            </a:r>
            <a:r>
              <a:rPr lang="en-US" baseline="-25000" dirty="0" smtClean="0"/>
              <a:t>o</a:t>
            </a:r>
            <a:r>
              <a:rPr lang="en-US" dirty="0" smtClean="0"/>
              <a:t> (½)</a:t>
            </a:r>
            <a:r>
              <a:rPr lang="en-US" baseline="30000" dirty="0" smtClean="0"/>
              <a:t>t/</a:t>
            </a:r>
            <a:r>
              <a:rPr lang="el-GR" baseline="30000" dirty="0" smtClean="0"/>
              <a:t>λ</a:t>
            </a:r>
            <a:endParaRPr lang="en-US" baseline="30000" dirty="0" smtClean="0"/>
          </a:p>
          <a:p>
            <a:r>
              <a:rPr lang="en-US" dirty="0" smtClean="0"/>
              <a:t>N = 560 (½)</a:t>
            </a:r>
            <a:r>
              <a:rPr lang="en-US" baseline="30000" dirty="0" smtClean="0"/>
              <a:t>4.52/15.6</a:t>
            </a:r>
          </a:p>
          <a:p>
            <a:r>
              <a:rPr lang="en-US" dirty="0" smtClean="0"/>
              <a:t>N = 458</a:t>
            </a:r>
            <a:endParaRPr lang="en-US" baseline="30000" dirty="0" smtClean="0"/>
          </a:p>
          <a:p>
            <a:pPr>
              <a:buNone/>
            </a:pPr>
            <a:endParaRPr lang="en-US" baseline="30000" dirty="0" smtClean="0"/>
          </a:p>
          <a:p>
            <a:r>
              <a:rPr lang="en-US" dirty="0" smtClean="0"/>
              <a:t>This is much closer to the experimental value of 420 </a:t>
            </a:r>
            <a:r>
              <a:rPr lang="en-US" dirty="0" err="1" smtClean="0"/>
              <a:t>muons</a:t>
            </a:r>
            <a:r>
              <a:rPr lang="en-US" dirty="0" smtClean="0"/>
              <a:t> per hour found by Rossi and Hall.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Contraction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According to the scientists on Earth, the </a:t>
            </a:r>
            <a:r>
              <a:rPr lang="en-US" dirty="0" err="1" smtClean="0"/>
              <a:t>muon</a:t>
            </a:r>
            <a:r>
              <a:rPr lang="en-US" dirty="0" smtClean="0"/>
              <a:t> appears to live slower, lasting longer.  This gives the </a:t>
            </a:r>
            <a:r>
              <a:rPr lang="en-US" dirty="0" err="1" smtClean="0"/>
              <a:t>muon</a:t>
            </a:r>
            <a:r>
              <a:rPr lang="en-US" dirty="0" smtClean="0"/>
              <a:t> more time to get to the ground before it decays.</a:t>
            </a:r>
          </a:p>
          <a:p>
            <a:r>
              <a:rPr lang="en-US" dirty="0" smtClean="0"/>
              <a:t>We can also approach this from the </a:t>
            </a:r>
            <a:r>
              <a:rPr lang="en-US" dirty="0" err="1" smtClean="0"/>
              <a:t>muon’s</a:t>
            </a:r>
            <a:r>
              <a:rPr lang="en-US" dirty="0" smtClean="0"/>
              <a:t> perspective.</a:t>
            </a:r>
          </a:p>
          <a:p>
            <a:r>
              <a:rPr lang="en-US" dirty="0" smtClean="0"/>
              <a:t>Time for the </a:t>
            </a:r>
            <a:r>
              <a:rPr lang="en-US" dirty="0" err="1" smtClean="0"/>
              <a:t>muon</a:t>
            </a:r>
            <a:r>
              <a:rPr lang="en-US" dirty="0" smtClean="0"/>
              <a:t> is not altered, but the </a:t>
            </a:r>
            <a:r>
              <a:rPr lang="en-US" dirty="0" err="1" smtClean="0"/>
              <a:t>muon’s</a:t>
            </a:r>
            <a:r>
              <a:rPr lang="en-US" dirty="0" smtClean="0"/>
              <a:t> perception of Earth is.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Contraction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 the </a:t>
            </a:r>
            <a:r>
              <a:rPr lang="en-US" dirty="0" err="1" smtClean="0"/>
              <a:t>muon</a:t>
            </a:r>
            <a:r>
              <a:rPr lang="en-US" dirty="0" smtClean="0"/>
              <a:t>, the Earth is rushing up to it at </a:t>
            </a:r>
            <a:r>
              <a:rPr lang="en-US" dirty="0" err="1" smtClean="0"/>
              <a:t>0.995c</a:t>
            </a:r>
            <a:r>
              <a:rPr lang="en-US" dirty="0" smtClean="0"/>
              <a:t>.  At that speed, the Earth looks contracted.  Mountains look shorter, for example.</a:t>
            </a:r>
          </a:p>
          <a:p>
            <a:endParaRPr lang="en-US" dirty="0" smtClean="0"/>
          </a:p>
          <a:p>
            <a:r>
              <a:rPr lang="en-US" dirty="0" smtClean="0"/>
              <a:t>L’ = L</a:t>
            </a:r>
            <a:r>
              <a:rPr lang="en-US" baseline="-25000" dirty="0" smtClean="0"/>
              <a:t>o</a:t>
            </a:r>
            <a:r>
              <a:rPr lang="en-US" dirty="0" smtClean="0"/>
              <a:t> /</a:t>
            </a:r>
            <a:r>
              <a:rPr lang="el-GR" dirty="0" smtClean="0"/>
              <a:t>γ</a:t>
            </a:r>
            <a:endParaRPr lang="en-US" dirty="0" smtClean="0"/>
          </a:p>
          <a:p>
            <a:r>
              <a:rPr lang="en-US" dirty="0" smtClean="0"/>
              <a:t>L = 1350/10.0 = </a:t>
            </a:r>
            <a:r>
              <a:rPr lang="en-US" dirty="0" err="1" smtClean="0"/>
              <a:t>135.0m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According to the </a:t>
            </a:r>
            <a:r>
              <a:rPr lang="en-US" dirty="0" err="1" smtClean="0"/>
              <a:t>muon</a:t>
            </a:r>
            <a:r>
              <a:rPr lang="en-US" dirty="0" smtClean="0"/>
              <a:t>, Mount Washington is only </a:t>
            </a:r>
            <a:r>
              <a:rPr lang="en-US" dirty="0" err="1" smtClean="0"/>
              <a:t>135m</a:t>
            </a:r>
            <a:r>
              <a:rPr lang="en-US" dirty="0" smtClean="0"/>
              <a:t> tall!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Length Contraction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muon</a:t>
            </a:r>
            <a:r>
              <a:rPr lang="en-US" dirty="0" smtClean="0"/>
              <a:t> will fall this distance in a time of:</a:t>
            </a:r>
          </a:p>
          <a:p>
            <a:r>
              <a:rPr lang="en-US" dirty="0" smtClean="0"/>
              <a:t>T = d/v</a:t>
            </a:r>
          </a:p>
          <a:p>
            <a:r>
              <a:rPr lang="en-US" dirty="0" smtClean="0"/>
              <a:t>T = 135.0/(</a:t>
            </a:r>
            <a:r>
              <a:rPr lang="en-US" dirty="0" err="1" smtClean="0"/>
              <a:t>0.995x3x10</a:t>
            </a:r>
            <a:r>
              <a:rPr lang="en-US" baseline="30000" dirty="0" err="1" smtClean="0"/>
              <a:t>8</a:t>
            </a:r>
            <a:r>
              <a:rPr lang="en-US" dirty="0" smtClean="0"/>
              <a:t>)</a:t>
            </a:r>
            <a:endParaRPr lang="en-US" baseline="30000" dirty="0" smtClean="0"/>
          </a:p>
          <a:p>
            <a:r>
              <a:rPr lang="en-US" dirty="0" smtClean="0"/>
              <a:t>T = 0.452</a:t>
            </a:r>
            <a:r>
              <a:rPr lang="el-GR" dirty="0" smtClean="0"/>
              <a:t>μ</a:t>
            </a:r>
            <a:r>
              <a:rPr lang="en-US" dirty="0" smtClean="0"/>
              <a:t>s</a:t>
            </a:r>
          </a:p>
          <a:p>
            <a:endParaRPr lang="en-US" dirty="0"/>
          </a:p>
          <a:p>
            <a:r>
              <a:rPr lang="en-US" dirty="0" smtClean="0"/>
              <a:t>So in this time there will be:</a:t>
            </a:r>
          </a:p>
          <a:p>
            <a:r>
              <a:rPr lang="en-US" dirty="0" smtClean="0"/>
              <a:t>N = N</a:t>
            </a:r>
            <a:r>
              <a:rPr lang="en-US" baseline="-25000" dirty="0" smtClean="0"/>
              <a:t>o</a:t>
            </a:r>
            <a:r>
              <a:rPr lang="en-US" dirty="0" smtClean="0"/>
              <a:t> (½)</a:t>
            </a:r>
            <a:r>
              <a:rPr lang="en-US" baseline="30000" dirty="0" smtClean="0"/>
              <a:t>t/</a:t>
            </a:r>
            <a:r>
              <a:rPr lang="el-GR" baseline="30000" dirty="0" smtClean="0"/>
              <a:t>λ</a:t>
            </a:r>
            <a:endParaRPr lang="en-US" baseline="30000" dirty="0" smtClean="0"/>
          </a:p>
          <a:p>
            <a:r>
              <a:rPr lang="en-US" dirty="0" smtClean="0"/>
              <a:t>N = 560 (½)</a:t>
            </a:r>
            <a:r>
              <a:rPr lang="en-US" baseline="30000" dirty="0" smtClean="0"/>
              <a:t>0.452/1.56</a:t>
            </a:r>
          </a:p>
          <a:p>
            <a:r>
              <a:rPr lang="en-US" dirty="0" smtClean="0"/>
              <a:t>N = 458 </a:t>
            </a:r>
            <a:r>
              <a:rPr lang="en-US" dirty="0" err="1" smtClean="0"/>
              <a:t>muons</a:t>
            </a:r>
            <a:r>
              <a:rPr lang="en-US" dirty="0" smtClean="0"/>
              <a:t> left at the bottom</a:t>
            </a:r>
          </a:p>
          <a:p>
            <a:r>
              <a:rPr lang="en-US" dirty="0" smtClean="0"/>
              <a:t>This is the same result as before.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Font typeface="Arial" charset="0"/>
              <a:buChar char="•"/>
            </a:pPr>
            <a:r>
              <a:rPr lang="en-US" dirty="0" smtClean="0"/>
              <a:t>The Rossi-Hall experiment supported Einstein’s Relativity Theory.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In classical theory, very few </a:t>
            </a:r>
            <a:r>
              <a:rPr lang="en-US" dirty="0" err="1" smtClean="0"/>
              <a:t>muons</a:t>
            </a:r>
            <a:r>
              <a:rPr lang="en-US" dirty="0" smtClean="0"/>
              <a:t> should make it to the Earth’s surface.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Relativity extends their lifetime (from my point of view), or shortens the distance they travel (from their point of view).  </a:t>
            </a:r>
          </a:p>
          <a:p>
            <a:pPr>
              <a:buFont typeface="Arial" charset="0"/>
              <a:buChar char="•"/>
            </a:pPr>
            <a:r>
              <a:rPr lang="en-US" dirty="0" smtClean="0"/>
              <a:t>Either way, more of them make it to the ground before they decay.</a:t>
            </a:r>
          </a:p>
          <a:p>
            <a:pPr>
              <a:buFont typeface="Arial" charset="0"/>
              <a:buChar char="•"/>
            </a:pP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Since 1941, the Rossi-Hall experiment has been improved upon multiple times.</a:t>
            </a:r>
          </a:p>
          <a:p>
            <a:r>
              <a:rPr lang="en-US" dirty="0" smtClean="0"/>
              <a:t>A modern variation of the experiment is done with circular accelerators.</a:t>
            </a:r>
          </a:p>
          <a:p>
            <a:r>
              <a:rPr lang="en-US" dirty="0" smtClean="0"/>
              <a:t>Exotic particles that only last for nanoseconds are difficult to study ordinarily.</a:t>
            </a:r>
          </a:p>
          <a:p>
            <a:r>
              <a:rPr lang="en-US" dirty="0" smtClean="0"/>
              <a:t>By speeding them up to nearly the speed of light, the particles can be made to last much longer, making them easier to study.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Wilhelm Roentgen discovers X-Rays using Crookes tubes(1895)</a:t>
            </a:r>
          </a:p>
          <a:p>
            <a:endParaRPr lang="en-US" dirty="0" smtClean="0"/>
          </a:p>
          <a:p>
            <a:r>
              <a:rPr lang="en-US" dirty="0" smtClean="0"/>
              <a:t>Marie Curie discovers radiation in elements such as Uranium and Plutonium.  Discovers new elements Polonium and Radium (1898)</a:t>
            </a:r>
          </a:p>
          <a:p>
            <a:endParaRPr lang="en-US" dirty="0" smtClean="0"/>
          </a:p>
          <a:p>
            <a:r>
              <a:rPr lang="en-US" dirty="0" smtClean="0"/>
              <a:t>Victor Hess discovers radiation coming from outer space while in a hot-air balloon.  Hess coins the term “cosmic rays”. (1909)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Cosmic Rays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High energy particles (mostly protons) hitting Earth from outer space.</a:t>
            </a:r>
          </a:p>
          <a:p>
            <a:endParaRPr lang="en-US" dirty="0" smtClean="0"/>
          </a:p>
          <a:p>
            <a:r>
              <a:rPr lang="en-US" dirty="0" smtClean="0"/>
              <a:t>Hess detects particles in a balloon during an eclipse – particles are not coming from the sun.  </a:t>
            </a:r>
          </a:p>
          <a:p>
            <a:endParaRPr lang="en-US" dirty="0" smtClean="0"/>
          </a:p>
          <a:p>
            <a:r>
              <a:rPr lang="en-US" dirty="0" smtClean="0"/>
              <a:t>Origin of particles was a mystery – now believed to come from the supernova of stars.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When high energy protons collide with oxygen or nitrogen molecules high in our atmosphere, they explode into </a:t>
            </a:r>
            <a:r>
              <a:rPr lang="en-US" dirty="0" err="1" smtClean="0"/>
              <a:t>muons</a:t>
            </a:r>
            <a:r>
              <a:rPr lang="en-US" dirty="0" smtClean="0"/>
              <a:t> and other particles.</a:t>
            </a:r>
          </a:p>
          <a:p>
            <a:endParaRPr lang="en-US" dirty="0" smtClean="0"/>
          </a:p>
          <a:p>
            <a:r>
              <a:rPr lang="en-US" dirty="0" smtClean="0"/>
              <a:t>A </a:t>
            </a:r>
            <a:r>
              <a:rPr lang="en-US" dirty="0" err="1" smtClean="0"/>
              <a:t>muon</a:t>
            </a:r>
            <a:r>
              <a:rPr lang="en-US" dirty="0" smtClean="0"/>
              <a:t> is a charged particle, more massive than an electron and less massive than a proton.</a:t>
            </a:r>
          </a:p>
          <a:p>
            <a:endParaRPr lang="en-US" dirty="0" smtClean="0"/>
          </a:p>
          <a:p>
            <a:r>
              <a:rPr lang="en-US" dirty="0" smtClean="0"/>
              <a:t>It only lasts a few microseconds before decaying into an electron and two neutrinos.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Rossi-Hall </a:t>
            </a:r>
            <a:r>
              <a:rPr lang="en-US" dirty="0" err="1" smtClean="0"/>
              <a:t>Expt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Rossi and Hall built a detector</a:t>
            </a:r>
            <a:r>
              <a:rPr lang="en-US" dirty="0"/>
              <a:t> </a:t>
            </a:r>
            <a:r>
              <a:rPr lang="en-US" dirty="0" smtClean="0"/>
              <a:t>to study the </a:t>
            </a:r>
            <a:r>
              <a:rPr lang="en-US" dirty="0" err="1" smtClean="0"/>
              <a:t>muons</a:t>
            </a:r>
            <a:r>
              <a:rPr lang="en-US" dirty="0" smtClean="0"/>
              <a:t> raining down on us.  They measured: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muons’</a:t>
            </a:r>
            <a:r>
              <a:rPr lang="en-US" dirty="0" smtClean="0"/>
              <a:t> half-life to be 1.56</a:t>
            </a:r>
            <a:r>
              <a:rPr lang="el-GR" dirty="0" smtClean="0"/>
              <a:t>μ</a:t>
            </a:r>
            <a:r>
              <a:rPr lang="en-US" dirty="0" smtClean="0"/>
              <a:t>s.</a:t>
            </a:r>
          </a:p>
          <a:p>
            <a:endParaRPr lang="en-US" dirty="0" smtClean="0"/>
          </a:p>
          <a:p>
            <a:r>
              <a:rPr lang="en-US" dirty="0" smtClean="0"/>
              <a:t>The speed of the </a:t>
            </a:r>
            <a:r>
              <a:rPr lang="en-US" dirty="0" err="1" smtClean="0"/>
              <a:t>muons</a:t>
            </a:r>
            <a:r>
              <a:rPr lang="en-US" dirty="0" smtClean="0"/>
              <a:t> to be </a:t>
            </a:r>
            <a:r>
              <a:rPr lang="en-US" dirty="0" err="1" smtClean="0"/>
              <a:t>0.995c</a:t>
            </a:r>
            <a:r>
              <a:rPr lang="en-US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Rossi-Hall (cont’d)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/>
              <a:t>	</a:t>
            </a:r>
            <a:r>
              <a:rPr lang="en-US" dirty="0" smtClean="0"/>
              <a:t>They placed their detector on top of mount Washington (altitude </a:t>
            </a:r>
            <a:r>
              <a:rPr lang="en-US" dirty="0" err="1" smtClean="0"/>
              <a:t>2000m</a:t>
            </a:r>
            <a:r>
              <a:rPr lang="en-US" dirty="0" smtClean="0"/>
              <a:t>).  They detected </a:t>
            </a:r>
            <a:r>
              <a:rPr lang="en-US" dirty="0" err="1" smtClean="0"/>
              <a:t>muons</a:t>
            </a:r>
            <a:r>
              <a:rPr lang="en-US" dirty="0" smtClean="0"/>
              <a:t> at a rate of 560 per hour.</a:t>
            </a:r>
          </a:p>
          <a:p>
            <a:pPr>
              <a:buNone/>
            </a:pPr>
            <a:endParaRPr lang="en-US" dirty="0"/>
          </a:p>
          <a:p>
            <a:pPr>
              <a:buNone/>
            </a:pPr>
            <a:r>
              <a:rPr lang="en-US" dirty="0" smtClean="0"/>
              <a:t>	Given a half-life of </a:t>
            </a:r>
            <a:r>
              <a:rPr lang="en-US" dirty="0" smtClean="0"/>
              <a:t>1.56</a:t>
            </a:r>
            <a:r>
              <a:rPr lang="el-GR" dirty="0" smtClean="0"/>
              <a:t>μ</a:t>
            </a:r>
            <a:r>
              <a:rPr lang="en-US" dirty="0" smtClean="0"/>
              <a:t>s </a:t>
            </a:r>
            <a:r>
              <a:rPr lang="en-US" dirty="0" smtClean="0"/>
              <a:t>h</a:t>
            </a:r>
            <a:r>
              <a:rPr lang="en-US" dirty="0" smtClean="0"/>
              <a:t>ow many </a:t>
            </a:r>
            <a:r>
              <a:rPr lang="en-US" dirty="0" err="1" smtClean="0"/>
              <a:t>muons</a:t>
            </a:r>
            <a:r>
              <a:rPr lang="en-US" dirty="0" smtClean="0"/>
              <a:t> should they expect to make it to the bottom of mount Washington  (alt. </a:t>
            </a:r>
            <a:r>
              <a:rPr lang="en-US" dirty="0" err="1" smtClean="0"/>
              <a:t>650m</a:t>
            </a:r>
            <a:r>
              <a:rPr lang="en-US" dirty="0" smtClean="0"/>
              <a:t>)?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Non-Relativistic Calculation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Calculate the time it takes to get down from </a:t>
            </a:r>
            <a:r>
              <a:rPr lang="en-US" dirty="0" err="1" smtClean="0"/>
              <a:t>2000m</a:t>
            </a:r>
            <a:r>
              <a:rPr lang="en-US" dirty="0" smtClean="0"/>
              <a:t> to </a:t>
            </a:r>
            <a:r>
              <a:rPr lang="en-US" dirty="0" err="1" smtClean="0"/>
              <a:t>650m</a:t>
            </a:r>
            <a:r>
              <a:rPr lang="en-US" dirty="0"/>
              <a:t> </a:t>
            </a:r>
            <a:r>
              <a:rPr lang="en-US" dirty="0" smtClean="0"/>
              <a:t>going at  </a:t>
            </a:r>
            <a:r>
              <a:rPr lang="en-US" dirty="0" err="1" smtClean="0"/>
              <a:t>0.995c</a:t>
            </a:r>
            <a:r>
              <a:rPr lang="en-US" dirty="0" smtClean="0"/>
              <a:t>:</a:t>
            </a:r>
          </a:p>
          <a:p>
            <a:endParaRPr lang="en-US" dirty="0" smtClean="0"/>
          </a:p>
          <a:p>
            <a:r>
              <a:rPr lang="en-US" dirty="0" smtClean="0"/>
              <a:t>t = d/v = 1350/(</a:t>
            </a:r>
            <a:r>
              <a:rPr lang="en-US" dirty="0" err="1" smtClean="0"/>
              <a:t>0.995x3x10</a:t>
            </a:r>
            <a:r>
              <a:rPr lang="en-US" baseline="30000" dirty="0" err="1" smtClean="0"/>
              <a:t>8</a:t>
            </a:r>
            <a:r>
              <a:rPr lang="en-US" dirty="0" smtClean="0"/>
              <a:t> ) = </a:t>
            </a:r>
            <a:r>
              <a:rPr lang="en-US" dirty="0" err="1" smtClean="0"/>
              <a:t>4.52x10</a:t>
            </a:r>
            <a:r>
              <a:rPr lang="en-US" baseline="30000" dirty="0" err="1" smtClean="0"/>
              <a:t>-6</a:t>
            </a:r>
            <a:r>
              <a:rPr lang="en-US" dirty="0" err="1" smtClean="0"/>
              <a:t>s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It takes 4.52</a:t>
            </a:r>
            <a:r>
              <a:rPr lang="el-GR" dirty="0" smtClean="0"/>
              <a:t>μ</a:t>
            </a:r>
            <a:r>
              <a:rPr lang="en-US" dirty="0" smtClean="0"/>
              <a:t>s to get to the bottom of the mountain.</a:t>
            </a:r>
          </a:p>
          <a:p>
            <a:endParaRPr lang="en-US" dirty="0" smtClean="0"/>
          </a:p>
          <a:p>
            <a:r>
              <a:rPr lang="en-US" dirty="0" smtClean="0"/>
              <a:t>How many </a:t>
            </a:r>
            <a:r>
              <a:rPr lang="en-US" dirty="0" err="1" smtClean="0"/>
              <a:t>muons</a:t>
            </a:r>
            <a:r>
              <a:rPr lang="en-US" dirty="0" smtClean="0"/>
              <a:t> will make it to the bottom?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How many </a:t>
            </a:r>
            <a:r>
              <a:rPr lang="en-US" sz="3600" dirty="0" err="1" smtClean="0"/>
              <a:t>muons</a:t>
            </a:r>
            <a:r>
              <a:rPr lang="en-US" sz="3600" dirty="0" smtClean="0"/>
              <a:t> make it to the ground?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N = N</a:t>
            </a:r>
            <a:r>
              <a:rPr lang="en-US" baseline="-25000" dirty="0" smtClean="0"/>
              <a:t>o</a:t>
            </a:r>
            <a:r>
              <a:rPr lang="en-US" dirty="0" smtClean="0"/>
              <a:t> (½)</a:t>
            </a:r>
            <a:r>
              <a:rPr lang="en-US" baseline="30000" dirty="0" smtClean="0"/>
              <a:t>t/</a:t>
            </a:r>
            <a:r>
              <a:rPr lang="el-GR" baseline="30000" dirty="0" smtClean="0"/>
              <a:t>λ</a:t>
            </a:r>
            <a:endParaRPr lang="en-US" baseline="30000" dirty="0" smtClean="0"/>
          </a:p>
          <a:p>
            <a:endParaRPr lang="en-US" baseline="30000" dirty="0" smtClean="0"/>
          </a:p>
          <a:p>
            <a:r>
              <a:rPr lang="en-US" dirty="0" smtClean="0"/>
              <a:t>N = 560 ( ½ ) </a:t>
            </a:r>
            <a:r>
              <a:rPr lang="en-US" baseline="30000" dirty="0" smtClean="0"/>
              <a:t>4.52/1.56</a:t>
            </a:r>
          </a:p>
          <a:p>
            <a:endParaRPr lang="en-US" baseline="30000" dirty="0"/>
          </a:p>
          <a:p>
            <a:r>
              <a:rPr lang="en-US" dirty="0" smtClean="0"/>
              <a:t>N = 75 </a:t>
            </a:r>
            <a:r>
              <a:rPr lang="en-US" dirty="0" err="1" smtClean="0"/>
              <a:t>muons</a:t>
            </a:r>
            <a:endParaRPr lang="en-US" baseline="30000" dirty="0"/>
          </a:p>
          <a:p>
            <a:endParaRPr lang="en-US" baseline="30000" dirty="0" smtClean="0"/>
          </a:p>
          <a:p>
            <a:r>
              <a:rPr lang="en-US" dirty="0" smtClean="0"/>
              <a:t>You can expect around 75 </a:t>
            </a:r>
            <a:r>
              <a:rPr lang="en-US" dirty="0" err="1" smtClean="0"/>
              <a:t>muons</a:t>
            </a:r>
            <a:r>
              <a:rPr lang="en-US" dirty="0" smtClean="0"/>
              <a:t> to make it to the bottom of the mountain each hour.</a:t>
            </a:r>
            <a:endParaRPr lang="en-US" baseline="30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229600" cy="4641379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Rossi and Hall brought their detector to the bottom of the mountain, and counted:</a:t>
            </a:r>
          </a:p>
          <a:p>
            <a:r>
              <a:rPr lang="en-US" dirty="0" smtClean="0"/>
              <a:t>420 </a:t>
            </a:r>
            <a:r>
              <a:rPr lang="en-US" dirty="0" err="1" smtClean="0"/>
              <a:t>muons</a:t>
            </a:r>
            <a:r>
              <a:rPr lang="en-US" dirty="0" smtClean="0"/>
              <a:t> per hour! </a:t>
            </a:r>
          </a:p>
          <a:p>
            <a:r>
              <a:rPr lang="en-US" dirty="0" smtClean="0"/>
              <a:t>That’s 350 too many </a:t>
            </a:r>
            <a:r>
              <a:rPr lang="en-US" dirty="0" smtClean="0">
                <a:sym typeface="Wingdings" pitchFamily="2" charset="2"/>
              </a:rPr>
              <a:t></a:t>
            </a:r>
            <a:endParaRPr lang="en-US" dirty="0" smtClean="0"/>
          </a:p>
          <a:p>
            <a:r>
              <a:rPr lang="en-US" dirty="0" smtClean="0"/>
              <a:t>Let’s try recalculating the speed they fall at:</a:t>
            </a:r>
          </a:p>
          <a:p>
            <a:r>
              <a:rPr lang="en-US" dirty="0" smtClean="0"/>
              <a:t>420 </a:t>
            </a:r>
            <a:r>
              <a:rPr lang="en-US" dirty="0" smtClean="0"/>
              <a:t>= 560 ( ½ ) </a:t>
            </a:r>
            <a:r>
              <a:rPr lang="en-US" baseline="30000" dirty="0"/>
              <a:t>t</a:t>
            </a:r>
            <a:r>
              <a:rPr lang="en-US" baseline="30000" dirty="0" smtClean="0"/>
              <a:t>/1.56</a:t>
            </a:r>
          </a:p>
          <a:p>
            <a:r>
              <a:rPr lang="en-US" dirty="0" smtClean="0"/>
              <a:t>t = 0.647</a:t>
            </a:r>
            <a:r>
              <a:rPr lang="el-GR" dirty="0" smtClean="0"/>
              <a:t> μ</a:t>
            </a:r>
            <a:r>
              <a:rPr lang="en-US" dirty="0" smtClean="0"/>
              <a:t>s  </a:t>
            </a:r>
          </a:p>
          <a:p>
            <a:r>
              <a:rPr lang="en-US" dirty="0" smtClean="0"/>
              <a:t>V = d/t = 1350/</a:t>
            </a:r>
            <a:r>
              <a:rPr lang="en-US" dirty="0" err="1" smtClean="0"/>
              <a:t>0.647x10</a:t>
            </a:r>
            <a:r>
              <a:rPr lang="en-US" baseline="30000" dirty="0" smtClean="0"/>
              <a:t>-6</a:t>
            </a:r>
          </a:p>
          <a:p>
            <a:r>
              <a:rPr lang="en-US" dirty="0" smtClean="0"/>
              <a:t>V = 20.9 x 10</a:t>
            </a:r>
            <a:r>
              <a:rPr lang="en-US" baseline="30000" dirty="0" smtClean="0"/>
              <a:t>8 </a:t>
            </a:r>
            <a:r>
              <a:rPr lang="en-US" dirty="0" smtClean="0"/>
              <a:t>m/s   (!!)</a:t>
            </a:r>
          </a:p>
          <a:p>
            <a:r>
              <a:rPr lang="en-US" dirty="0" smtClean="0"/>
              <a:t>This is more than the speed of light. Obviously something is not right.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101</TotalTime>
  <Words>800</Words>
  <Application>Microsoft Office PowerPoint</Application>
  <PresentationFormat>On-screen Show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Civic</vt:lpstr>
      <vt:lpstr>The Rossi-Hall Experiment 1941</vt:lpstr>
      <vt:lpstr>Cosmic Rays</vt:lpstr>
      <vt:lpstr>Cosmic Rays</vt:lpstr>
      <vt:lpstr>Muons</vt:lpstr>
      <vt:lpstr>The Rossi-Hall Expt</vt:lpstr>
      <vt:lpstr>Rossi-Hall (cont’d)</vt:lpstr>
      <vt:lpstr>Non-Relativistic Calculation</vt:lpstr>
      <vt:lpstr>How many muons make it to the ground?</vt:lpstr>
      <vt:lpstr> </vt:lpstr>
      <vt:lpstr>Time Dilation</vt:lpstr>
      <vt:lpstr>Slide 11</vt:lpstr>
      <vt:lpstr>Length Contraction</vt:lpstr>
      <vt:lpstr>Length Contraction </vt:lpstr>
      <vt:lpstr>Length Contraction</vt:lpstr>
      <vt:lpstr>Conclusion</vt:lpstr>
      <vt:lpstr>Conclusion</vt:lpstr>
    </vt:vector>
  </TitlesOfParts>
  <Company>Hillcrest 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Rossi-Hall Experiment 1941</dc:title>
  <dc:creator>Lawrence Nelson</dc:creator>
  <cp:lastModifiedBy>Lawrence Nelson</cp:lastModifiedBy>
  <cp:revision>15</cp:revision>
  <dcterms:created xsi:type="dcterms:W3CDTF">2013-05-30T03:25:56Z</dcterms:created>
  <dcterms:modified xsi:type="dcterms:W3CDTF">2013-05-30T05:07:09Z</dcterms:modified>
</cp:coreProperties>
</file>